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FE0E-26C8-48EE-AB3B-BC357346FC7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31B6-94EF-4214-84C4-19EC5C22B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95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FE0E-26C8-48EE-AB3B-BC357346FC7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31B6-94EF-4214-84C4-19EC5C22B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64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FE0E-26C8-48EE-AB3B-BC357346FC7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31B6-94EF-4214-84C4-19EC5C22B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81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FE0E-26C8-48EE-AB3B-BC357346FC7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31B6-94EF-4214-84C4-19EC5C22B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4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FE0E-26C8-48EE-AB3B-BC357346FC7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31B6-94EF-4214-84C4-19EC5C22B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9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FE0E-26C8-48EE-AB3B-BC357346FC7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31B6-94EF-4214-84C4-19EC5C22B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50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FE0E-26C8-48EE-AB3B-BC357346FC7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31B6-94EF-4214-84C4-19EC5C22B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12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FE0E-26C8-48EE-AB3B-BC357346FC7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31B6-94EF-4214-84C4-19EC5C22B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65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FE0E-26C8-48EE-AB3B-BC357346FC7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31B6-94EF-4214-84C4-19EC5C22B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86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FE0E-26C8-48EE-AB3B-BC357346FC7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31B6-94EF-4214-84C4-19EC5C22B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79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FE0E-26C8-48EE-AB3B-BC357346FC7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31B6-94EF-4214-84C4-19EC5C22B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10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0FE0E-26C8-48EE-AB3B-BC357346FC79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931B6-94EF-4214-84C4-19EC5C22B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5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Кейс № 6: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антипиратская кампания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00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801714"/>
              </p:ext>
            </p:extLst>
          </p:nvPr>
        </p:nvGraphicFramePr>
        <p:xfrm>
          <a:off x="395536" y="692696"/>
          <a:ext cx="8229600" cy="5674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43200"/>
                <a:gridCol w="2595736"/>
                <a:gridCol w="2890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задачи кампании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6884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Правообладатели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недополучение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 от просмотров.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indent="0" algn="l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внесение поправок в законодательство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пресечения случаев использования фильмов без разрешения правообладателей.</a:t>
                      </a:r>
                    </a:p>
                    <a:p>
                      <a:pPr marL="0" indent="0" algn="l"/>
                      <a:r>
                        <a:rPr lang="ru-RU" sz="12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зарубежного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опыта;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широкой коалиции союзников и согласование позиции;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стейкхолдеров и анализ их позиции;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участие в публичных мероприятиях;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предложений по внесению изменений в законодательство;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продвижение разработанных предложений в органах государственной власти;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 прохождения проекта федерального закона в ГД, СФ и подписания закона Президентом;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координации действий участников процедуры, предусмотренной принятым законом.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0085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Легальные онлайн-кинотеатры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недобросовестная конкуренция со стороны «пиратских» сайтов, не покупающих контент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правообладателей.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5259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Пользователи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 заражения устройств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вредоносным ПО;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кража персональных данных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плохое качество фильмов.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08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недополучение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средств в бюджет;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репутационные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издержки.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Позиция Интернет-индустрии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274638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нарушает право на доступ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информации и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будет использоваться против «неугодных» сайтов;</a:t>
                      </a:r>
                    </a:p>
                    <a:p>
                      <a:pPr marL="0" indent="274638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Приведет к массовым блокировкам;</a:t>
                      </a:r>
                    </a:p>
                    <a:p>
                      <a:pPr marL="0" indent="274638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Застопорит работу суда;</a:t>
                      </a:r>
                    </a:p>
                    <a:p>
                      <a:pPr marL="0" indent="274638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Произойдет «крах» Интернета.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77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142"/>
            <a:ext cx="8229600" cy="415688"/>
          </a:xfrm>
          <a:solidFill>
            <a:schemeClr val="bg1"/>
          </a:solidFill>
          <a:ln w="19050">
            <a:noFill/>
          </a:ln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СТЕЙКХОЛДЕРОВ ПРОЕКТА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83549" y="407194"/>
            <a:ext cx="1800200" cy="432048"/>
          </a:xfrm>
          <a:prstGeom prst="rect">
            <a:avLst/>
          </a:prstGeom>
          <a:pattFill prst="pct20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Дума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798" y="987048"/>
            <a:ext cx="1656184" cy="432048"/>
          </a:xfrm>
          <a:prstGeom prst="rect">
            <a:avLst/>
          </a:prstGeom>
          <a:pattFill prst="pct20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Администрация Президента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934459" y="423193"/>
            <a:ext cx="1872208" cy="416049"/>
          </a:xfrm>
          <a:prstGeom prst="rect">
            <a:avLst/>
          </a:prstGeom>
          <a:pattFill prst="pct20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Правительство РФ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2798" y="1532255"/>
            <a:ext cx="1656184" cy="2806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Заместители Руководителя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92798" y="2177811"/>
            <a:ext cx="1656184" cy="3726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общественным проектам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9240" y="2647554"/>
            <a:ext cx="1669741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Экспертного управления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97562" y="1896366"/>
            <a:ext cx="1651420" cy="2180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ГПУ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883549" y="918508"/>
            <a:ext cx="1800200" cy="1969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 ГД 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83548" y="1189851"/>
            <a:ext cx="1789535" cy="2359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Председателя ГД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83549" y="1526523"/>
            <a:ext cx="1800200" cy="41392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 по информационной политике, информационным технологиям и связи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872883" y="2017929"/>
            <a:ext cx="1800200" cy="31219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 по культуре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909849" y="2001959"/>
            <a:ext cx="1799765" cy="28796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экономического развития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892258" y="902754"/>
            <a:ext cx="1806802" cy="30199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культуры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909849" y="1659371"/>
            <a:ext cx="1789210" cy="2914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связи и массовых коммуникаций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09849" y="2860965"/>
            <a:ext cx="1789210" cy="3014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Роскомнадзор</a:t>
            </a:r>
            <a:endPara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872883" y="2418576"/>
            <a:ext cx="1800199" cy="440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 по гражданскому, уголовному, арбитражному и процессуальному законодательству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872029" y="2188574"/>
            <a:ext cx="1036653" cy="91795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5712" tIns="47859" rIns="95712" bIns="47859" rtlCol="0" anchor="ctr"/>
          <a:lstStyle/>
          <a:p>
            <a:pPr marL="0" marR="0" lvl="0" indent="0" algn="ctr" defTabSz="9571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Общественная палата </a:t>
            </a:r>
          </a:p>
          <a:p>
            <a:pPr marL="0" marR="0" lvl="0" indent="0" algn="ctr" defTabSz="9571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(РГ </a:t>
            </a:r>
            <a:r>
              <a:rPr kumimoji="0" lang="ru-RU" sz="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 </a:t>
            </a:r>
            <a:r>
              <a:rPr kumimoji="0" lang="ru-RU" sz="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законодательному регулированию Интернет-пространства)</a:t>
            </a:r>
            <a:endParaRPr kumimoji="0" lang="ru-RU" sz="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9242" y="3075944"/>
            <a:ext cx="1646684" cy="29547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Исследовательский центр </a:t>
            </a:r>
          </a:p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частного права при Президенте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880931" y="423234"/>
            <a:ext cx="1018854" cy="416009"/>
          </a:xfrm>
          <a:prstGeom prst="rect">
            <a:avLst/>
          </a:prstGeom>
          <a:pattFill prst="pct20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 Федерации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880929" y="971473"/>
            <a:ext cx="1018855" cy="28274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 СФ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7880930" y="1615604"/>
            <a:ext cx="1036652" cy="37734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 по вопросам ИС при Председателе СФ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880930" y="1322119"/>
            <a:ext cx="1036651" cy="2400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Члены СФ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92798" y="432207"/>
            <a:ext cx="1656184" cy="432048"/>
          </a:xfrm>
          <a:prstGeom prst="rect">
            <a:avLst/>
          </a:prstGeom>
          <a:pattFill prst="pct20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Президент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1915958" y="1532255"/>
            <a:ext cx="1874285" cy="3222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Заместители Председателя Правительства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931352" y="2033247"/>
            <a:ext cx="1872207" cy="36146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Руководство Аппарата Правительства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1934459" y="2578768"/>
            <a:ext cx="1856903" cy="29076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 культуры Правительства 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1931352" y="1053750"/>
            <a:ext cx="1872208" cy="3222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 Правительства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5872882" y="2935888"/>
            <a:ext cx="1800200" cy="31219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 по культуре при Председателе ГД</a:t>
            </a:r>
          </a:p>
        </p:txBody>
      </p:sp>
      <p:sp>
        <p:nvSpPr>
          <p:cNvPr id="108" name="Правая круглая скобка 107"/>
          <p:cNvSpPr/>
          <p:nvPr/>
        </p:nvSpPr>
        <p:spPr>
          <a:xfrm>
            <a:off x="7683749" y="987350"/>
            <a:ext cx="58937" cy="2104635"/>
          </a:xfrm>
          <a:prstGeom prst="rightBracket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3909848" y="2407864"/>
            <a:ext cx="1789211" cy="31219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РГ РФ-США по ИС</a:t>
            </a:r>
          </a:p>
        </p:txBody>
      </p:sp>
      <p:sp>
        <p:nvSpPr>
          <p:cNvPr id="121" name="Правая круглая скобка 120"/>
          <p:cNvSpPr/>
          <p:nvPr/>
        </p:nvSpPr>
        <p:spPr>
          <a:xfrm>
            <a:off x="5725943" y="2110193"/>
            <a:ext cx="45719" cy="412540"/>
          </a:xfrm>
          <a:prstGeom prst="rightBracket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3909849" y="3294041"/>
            <a:ext cx="1798728" cy="54979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РГ </a:t>
            </a:r>
            <a:r>
              <a:rPr lang="ru-RU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Роскомнадзора</a:t>
            </a: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разработке Коммюнике об основных подходах к применению «антипиратского» закона</a:t>
            </a:r>
          </a:p>
        </p:txBody>
      </p:sp>
      <p:sp>
        <p:nvSpPr>
          <p:cNvPr id="124" name="Правая круглая скобка 123"/>
          <p:cNvSpPr/>
          <p:nvPr/>
        </p:nvSpPr>
        <p:spPr>
          <a:xfrm>
            <a:off x="5699059" y="3029424"/>
            <a:ext cx="72603" cy="683999"/>
          </a:xfrm>
          <a:prstGeom prst="rightBracket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авая круглая скобка 126"/>
          <p:cNvSpPr/>
          <p:nvPr/>
        </p:nvSpPr>
        <p:spPr>
          <a:xfrm>
            <a:off x="8917581" y="1090124"/>
            <a:ext cx="69682" cy="781229"/>
          </a:xfrm>
          <a:prstGeom prst="rightBracket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3897032" y="423194"/>
            <a:ext cx="1802027" cy="416049"/>
          </a:xfrm>
          <a:prstGeom prst="rect">
            <a:avLst/>
          </a:prstGeom>
          <a:pattFill prst="pct20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Федеральные министерства и ведомства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3897032" y="1291148"/>
            <a:ext cx="1802027" cy="30199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Координационный совет по ИС</a:t>
            </a:r>
          </a:p>
        </p:txBody>
      </p:sp>
      <p:sp>
        <p:nvSpPr>
          <p:cNvPr id="130" name="Правая круглая скобка 129"/>
          <p:cNvSpPr/>
          <p:nvPr/>
        </p:nvSpPr>
        <p:spPr>
          <a:xfrm>
            <a:off x="5710977" y="998901"/>
            <a:ext cx="45719" cy="412540"/>
          </a:xfrm>
          <a:prstGeom prst="rightBracket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TextBox 130"/>
          <p:cNvSpPr txBox="1"/>
          <p:nvPr/>
        </p:nvSpPr>
        <p:spPr>
          <a:xfrm>
            <a:off x="6228184" y="5920520"/>
            <a:ext cx="2834844" cy="76944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39750">
              <a:spcBef>
                <a:spcPts val="600"/>
              </a:spcBef>
              <a:spcAft>
                <a:spcPts val="600"/>
              </a:spcAft>
            </a:pP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Совещательные и координационные органы</a:t>
            </a:r>
          </a:p>
          <a:p>
            <a:pPr marL="92075">
              <a:spcBef>
                <a:spcPts val="600"/>
              </a:spcBef>
              <a:spcAft>
                <a:spcPts val="600"/>
              </a:spcAft>
            </a:pP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РГ          Рабочая группа</a:t>
            </a:r>
          </a:p>
          <a:p>
            <a:pPr marL="92075">
              <a:spcBef>
                <a:spcPts val="600"/>
              </a:spcBef>
              <a:spcAft>
                <a:spcPts val="600"/>
              </a:spcAft>
            </a:pP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ИС         Интеллектуальная собственность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6429750" y="5997418"/>
            <a:ext cx="216024" cy="108012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89044" y="4078960"/>
            <a:ext cx="1412222" cy="353715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Гильдия продюсеров России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1567300" y="4562494"/>
            <a:ext cx="1412222" cy="36004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продюсеров кино и телевидения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1574204" y="5085184"/>
            <a:ext cx="1412222" cy="501588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федерация музыкальной индустрии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79241" y="5085184"/>
            <a:ext cx="1412222" cy="501588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 Производителей программных продуктов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1567300" y="4072635"/>
            <a:ext cx="1412222" cy="36004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книжный союз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9241" y="4560574"/>
            <a:ext cx="1412222" cy="36004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Motion picture association of America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105308" y="3582541"/>
            <a:ext cx="2874214" cy="288032"/>
          </a:xfrm>
          <a:prstGeom prst="rect">
            <a:avLst/>
          </a:prstGeom>
          <a:pattFill prst="pct25">
            <a:fgClr>
              <a:schemeClr val="bg1">
                <a:lumMod val="75000"/>
              </a:schemeClr>
            </a:fgClr>
            <a:bgClr>
              <a:schemeClr val="bg1">
                <a:lumMod val="85000"/>
              </a:schemeClr>
            </a:bgClr>
          </a:patt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Коалиция правообладателей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6089933" y="4006952"/>
            <a:ext cx="1412222" cy="36004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МТС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7575041" y="4006952"/>
            <a:ext cx="1391192" cy="36004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Мегафон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6077538" y="4485864"/>
            <a:ext cx="1412222" cy="36004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Вымпелком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116299" y="4673579"/>
            <a:ext cx="1412222" cy="507785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 ассоциация электронных коммуникаций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94280" y="5778296"/>
            <a:ext cx="1412222" cy="36004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</a:t>
            </a:r>
          </a:p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антипиратская организация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1578367" y="5769260"/>
            <a:ext cx="1412222" cy="36004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</a:t>
            </a:r>
          </a:p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 правообладателей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3117184" y="5352419"/>
            <a:ext cx="1412222" cy="253891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Яндекс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4622054" y="5000083"/>
            <a:ext cx="1361335" cy="181281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4629275" y="4665884"/>
            <a:ext cx="1355607" cy="253891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4630063" y="5352419"/>
            <a:ext cx="1361335" cy="253891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Mail.ru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3109174" y="5813319"/>
            <a:ext cx="2874215" cy="368197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Легальные онлайн-кинотеатры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7575041" y="4485864"/>
            <a:ext cx="1412222" cy="36004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Ростелеком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79242" y="6309320"/>
            <a:ext cx="1412222" cy="36004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</a:t>
            </a:r>
            <a:endParaRPr lang="ru-RU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Интернет-издателей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1585455" y="6309320"/>
            <a:ext cx="1412222" cy="36004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ассоциация телерадиовещателей</a:t>
            </a:r>
          </a:p>
        </p:txBody>
      </p:sp>
      <p:sp>
        <p:nvSpPr>
          <p:cNvPr id="163" name="Прямоугольник 162"/>
          <p:cNvSpPr/>
          <p:nvPr/>
        </p:nvSpPr>
        <p:spPr>
          <a:xfrm>
            <a:off x="3117184" y="4222976"/>
            <a:ext cx="2848444" cy="288032"/>
          </a:xfrm>
          <a:prstGeom prst="rect">
            <a:avLst/>
          </a:prstGeom>
          <a:pattFill prst="pct25">
            <a:fgClr>
              <a:schemeClr val="bg1">
                <a:lumMod val="75000"/>
              </a:schemeClr>
            </a:fgClr>
            <a:bgClr>
              <a:schemeClr val="bg1">
                <a:lumMod val="85000"/>
              </a:schemeClr>
            </a:bgClr>
          </a:patt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Интернет-индустрия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6089309" y="3544494"/>
            <a:ext cx="2848444" cy="288032"/>
          </a:xfrm>
          <a:prstGeom prst="rect">
            <a:avLst/>
          </a:prstGeom>
          <a:pattFill prst="pct25">
            <a:fgClr>
              <a:schemeClr val="bg1">
                <a:lumMod val="75000"/>
              </a:schemeClr>
            </a:fgClr>
            <a:bgClr>
              <a:schemeClr val="bg1">
                <a:lumMod val="85000"/>
              </a:schemeClr>
            </a:bgClr>
          </a:patt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Операторы связи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934459" y="3075944"/>
            <a:ext cx="1855784" cy="38199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Правительственный совет по развитию отечественной кинематографии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Левая круглая скобка 2"/>
          <p:cNvSpPr/>
          <p:nvPr/>
        </p:nvSpPr>
        <p:spPr>
          <a:xfrm>
            <a:off x="1835696" y="1203072"/>
            <a:ext cx="80262" cy="2020611"/>
          </a:xfrm>
          <a:prstGeom prst="leftBracket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63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ВРЕМЕННАЯ СХЕМА ПРОХОЖДЕНИЯ ПРОЕКТА (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588995"/>
              </p:ext>
            </p:extLst>
          </p:nvPr>
        </p:nvGraphicFramePr>
        <p:xfrm>
          <a:off x="179512" y="692696"/>
          <a:ext cx="4320480" cy="12242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88772"/>
                <a:gridCol w="3531708"/>
              </a:tblGrid>
              <a:tr h="936104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914400" algn="l"/>
                        </a:tabLst>
                        <a:defRPr sz="28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419100">
                        <a:spcBef>
                          <a:spcPts val="700"/>
                        </a:spcBef>
                        <a:tabLst>
                          <a:tab pos="914400" algn="l"/>
                        </a:tabLst>
                        <a:defRPr sz="24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876300">
                        <a:spcBef>
                          <a:spcPts val="600"/>
                        </a:spcBef>
                        <a:tabLst>
                          <a:tab pos="914400" algn="l"/>
                        </a:tabLst>
                        <a:defRPr sz="20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333500">
                        <a:spcBef>
                          <a:spcPts val="500"/>
                        </a:spcBef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1790700">
                        <a:spcBef>
                          <a:spcPts val="500"/>
                        </a:spcBef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2479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7051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1623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6195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Ноябрь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2011г. -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Январь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2012г.</a:t>
                      </a:r>
                      <a:endParaRPr kumimoji="0" lang="en-US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ヒラギノ角ゴ ProN W3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914400" algn="l"/>
                          <a:tab pos="914400" algn="l"/>
                          <a:tab pos="914400" algn="l"/>
                        </a:tabLst>
                        <a:defRPr sz="28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419100">
                        <a:spcBef>
                          <a:spcPts val="700"/>
                        </a:spcBef>
                        <a:tabLst>
                          <a:tab pos="914400" algn="l"/>
                          <a:tab pos="914400" algn="l"/>
                          <a:tab pos="914400" algn="l"/>
                        </a:tabLst>
                        <a:defRPr sz="24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876300">
                        <a:spcBef>
                          <a:spcPts val="600"/>
                        </a:spcBef>
                        <a:tabLst>
                          <a:tab pos="914400" algn="l"/>
                          <a:tab pos="914400" algn="l"/>
                          <a:tab pos="914400" algn="l"/>
                        </a:tabLst>
                        <a:defRPr sz="20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333500">
                        <a:spcBef>
                          <a:spcPts val="500"/>
                        </a:spcBef>
                        <a:tabLst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1790700">
                        <a:spcBef>
                          <a:spcPts val="500"/>
                        </a:spcBef>
                        <a:tabLst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2479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7051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1623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6195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Выявление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стейкхолдеров и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анализ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их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позиций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по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вопросу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совершенствования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законодательства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в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части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защиты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авторских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прав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в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Интернете</a:t>
                      </a:r>
                      <a:endParaRPr kumimoji="0" lang="en-US" altLang="ru-RU" sz="12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Изучение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международного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опыта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защиты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авторских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прав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в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Интернете</a:t>
                      </a:r>
                      <a:endParaRPr kumimoji="0" lang="en-US" altLang="ru-RU" sz="12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Разработка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комплексной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стратегии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лоббирования</a:t>
                      </a:r>
                      <a:endParaRPr kumimoji="0" lang="en-US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ヒラギノ角ゴ ProN W3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</a:txBody>
                  <a:tcPr marL="63500" marR="63500" marT="63500" marB="63500" horzOverflow="overflow"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4644008" y="1052736"/>
            <a:ext cx="504056" cy="504056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14"/>
          <p:cNvSpPr>
            <a:spLocks/>
          </p:cNvSpPr>
          <p:nvPr/>
        </p:nvSpPr>
        <p:spPr bwMode="auto">
          <a:xfrm>
            <a:off x="5292080" y="599914"/>
            <a:ext cx="3644900" cy="5968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Исследование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по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международному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опыту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защиты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авторских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прав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в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информационно-телекоммуникационных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сетях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</a:p>
        </p:txBody>
      </p:sp>
      <p:sp>
        <p:nvSpPr>
          <p:cNvPr id="7" name="Rectangle 15"/>
          <p:cNvSpPr>
            <a:spLocks/>
          </p:cNvSpPr>
          <p:nvPr/>
        </p:nvSpPr>
        <p:spPr bwMode="auto">
          <a:xfrm>
            <a:off x="5292080" y="1412776"/>
            <a:ext cx="3644900" cy="5715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План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действий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по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продвижению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позиции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правообладателей</a:t>
            </a:r>
            <a:endParaRPr lang="en-US" altLang="ru-RU" dirty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</p:txBody>
      </p:sp>
      <p:graphicFrame>
        <p:nvGraphicFramePr>
          <p:cNvPr id="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178025"/>
              </p:ext>
            </p:extLst>
          </p:nvPr>
        </p:nvGraphicFramePr>
        <p:xfrm>
          <a:off x="179512" y="2132856"/>
          <a:ext cx="4320480" cy="12242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89221"/>
                <a:gridCol w="3531259"/>
              </a:tblGrid>
              <a:tr h="1224136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914400" algn="l"/>
                        </a:tabLst>
                        <a:defRPr sz="28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419100">
                        <a:spcBef>
                          <a:spcPts val="700"/>
                        </a:spcBef>
                        <a:tabLst>
                          <a:tab pos="914400" algn="l"/>
                        </a:tabLst>
                        <a:defRPr sz="24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876300">
                        <a:spcBef>
                          <a:spcPts val="600"/>
                        </a:spcBef>
                        <a:tabLst>
                          <a:tab pos="914400" algn="l"/>
                        </a:tabLst>
                        <a:defRPr sz="20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333500">
                        <a:spcBef>
                          <a:spcPts val="500"/>
                        </a:spcBef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1790700">
                        <a:spcBef>
                          <a:spcPts val="500"/>
                        </a:spcBef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2479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7051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1623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6195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Декабрь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2011г. -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Март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2012г.</a:t>
                      </a:r>
                      <a:endParaRPr kumimoji="0" lang="en-US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ヒラギノ角ゴ ProN W3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914400" algn="l"/>
                          <a:tab pos="914400" algn="l"/>
                          <a:tab pos="914400" algn="l"/>
                        </a:tabLst>
                        <a:defRPr sz="28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419100">
                        <a:spcBef>
                          <a:spcPts val="700"/>
                        </a:spcBef>
                        <a:tabLst>
                          <a:tab pos="914400" algn="l"/>
                          <a:tab pos="914400" algn="l"/>
                          <a:tab pos="914400" algn="l"/>
                        </a:tabLst>
                        <a:defRPr sz="24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876300">
                        <a:spcBef>
                          <a:spcPts val="600"/>
                        </a:spcBef>
                        <a:tabLst>
                          <a:tab pos="914400" algn="l"/>
                          <a:tab pos="914400" algn="l"/>
                          <a:tab pos="914400" algn="l"/>
                        </a:tabLst>
                        <a:defRPr sz="20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333500">
                        <a:spcBef>
                          <a:spcPts val="500"/>
                        </a:spcBef>
                        <a:tabLst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1790700">
                        <a:spcBef>
                          <a:spcPts val="500"/>
                        </a:spcBef>
                        <a:tabLst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2479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7051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1623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6195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Консультации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с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потенциальными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союзниками</a:t>
                      </a:r>
                      <a:endParaRPr kumimoji="0" lang="en-US" altLang="ru-RU" sz="12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Согласование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общей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платформы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с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разными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группами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правообладателей</a:t>
                      </a:r>
                      <a:endParaRPr kumimoji="0" lang="en-US" altLang="ru-RU" sz="12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Участие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и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организация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публичных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мероприятий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(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Форум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ИС ТПП РФ,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конференции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Google, РАЭК,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мероприятия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Координационного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совета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по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ИС)</a:t>
                      </a:r>
                      <a:endParaRPr kumimoji="0" lang="en-US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ヒラギノ角ゴ ProN W3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</a:txBody>
                  <a:tcPr marL="63500" marR="63500" marT="63500" marB="63500" horzOverflow="overflow"/>
                </a:tc>
              </a:tr>
            </a:tbl>
          </a:graphicData>
        </a:graphic>
      </p:graphicFrame>
      <p:sp>
        <p:nvSpPr>
          <p:cNvPr id="9" name="Rectangle 4"/>
          <p:cNvSpPr>
            <a:spLocks/>
          </p:cNvSpPr>
          <p:nvPr/>
        </p:nvSpPr>
        <p:spPr bwMode="auto">
          <a:xfrm>
            <a:off x="5277192" y="2132856"/>
            <a:ext cx="3659788" cy="64807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Создание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широкой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коалиции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правообладателей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,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заинтересованных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в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совершенствовании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законодательства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по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защите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ИС в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Интернете</a:t>
            </a:r>
            <a:endParaRPr lang="en-US" altLang="ru-RU" dirty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</p:txBody>
      </p:sp>
      <p:sp>
        <p:nvSpPr>
          <p:cNvPr id="10" name="Rectangle 17"/>
          <p:cNvSpPr>
            <a:spLocks/>
          </p:cNvSpPr>
          <p:nvPr/>
        </p:nvSpPr>
        <p:spPr bwMode="auto">
          <a:xfrm>
            <a:off x="5277192" y="3501008"/>
            <a:ext cx="3644900" cy="176047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ru-RU" sz="1100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ОБРАЩЕНИЕ </a:t>
            </a:r>
            <a:r>
              <a:rPr lang="ru-RU" altLang="ru-RU" sz="1100" b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К</a:t>
            </a:r>
            <a:r>
              <a:rPr lang="en-US" altLang="ru-RU" sz="1100" b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ПРЕЗИДЕНТУ РФ </a:t>
            </a:r>
          </a:p>
          <a:p>
            <a:pPr algn="ctr"/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Директора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Национальной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Федерации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производителей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фонограмм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</a:p>
          <a:p>
            <a:pPr algn="ctr"/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Председателя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Комитета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по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ИС ТПП РФ</a:t>
            </a:r>
          </a:p>
          <a:p>
            <a:pPr algn="ctr"/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Президента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Гильдии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кинопродюсеров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России</a:t>
            </a:r>
            <a:endParaRPr lang="en-US" altLang="ru-RU" sz="1100" dirty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  <a:p>
            <a:pPr algn="ctr"/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Президента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Гильдии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книжников</a:t>
            </a:r>
            <a:endParaRPr lang="en-US" altLang="ru-RU" sz="1100" dirty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  <a:p>
            <a:pPr algn="ctr"/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Вице-президента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Российского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книжного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союза</a:t>
            </a:r>
            <a:endParaRPr lang="en-US" altLang="ru-RU" sz="1100" dirty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  <a:p>
            <a:pPr algn="ctr"/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Президента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Национального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библиотечного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ресурса</a:t>
            </a:r>
            <a:endParaRPr lang="en-US" altLang="ru-RU" sz="1100" dirty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  <a:p>
            <a:pPr algn="ctr"/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Президента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Национальной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ассоциации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телерадиовещателей</a:t>
            </a:r>
            <a:endParaRPr lang="en-US" altLang="ru-RU" sz="1100" dirty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  <a:p>
            <a:pPr algn="ctr"/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Председателя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Ассоциации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продюсеров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кино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и </a:t>
            </a:r>
            <a:r>
              <a:rPr lang="en-US" altLang="ru-RU" sz="1100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телевидения</a:t>
            </a:r>
            <a:r>
              <a:rPr lang="en-US" altLang="ru-RU" sz="1100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</a:p>
        </p:txBody>
      </p:sp>
      <p:sp>
        <p:nvSpPr>
          <p:cNvPr id="12" name="Rectangle 19"/>
          <p:cNvSpPr>
            <a:spLocks/>
          </p:cNvSpPr>
          <p:nvPr/>
        </p:nvSpPr>
        <p:spPr bwMode="auto">
          <a:xfrm>
            <a:off x="179512" y="4221088"/>
            <a:ext cx="4320480" cy="432048"/>
          </a:xfrm>
          <a:prstGeom prst="rect">
            <a:avLst/>
          </a:prstGeom>
          <a:noFill/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Призыв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учесть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интересы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разных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групп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правообладателей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endParaRPr lang="ru-RU" altLang="ru-RU" b="1" dirty="0" smtClean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  <a:p>
            <a:pPr algn="ctr"/>
            <a:r>
              <a:rPr lang="en-US" altLang="ru-RU" b="1" dirty="0" err="1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при</a:t>
            </a:r>
            <a:r>
              <a:rPr lang="en-US" altLang="ru-RU" b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внесении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изменений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в IV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Часть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ГК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4644008" y="2270040"/>
            <a:ext cx="504056" cy="504056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6862502" y="2852936"/>
            <a:ext cx="504056" cy="504056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4644008" y="4129217"/>
            <a:ext cx="504056" cy="504056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484635"/>
              </p:ext>
            </p:extLst>
          </p:nvPr>
        </p:nvGraphicFramePr>
        <p:xfrm>
          <a:off x="224528" y="5445224"/>
          <a:ext cx="4275464" cy="8585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80211"/>
                <a:gridCol w="3495253"/>
              </a:tblGrid>
              <a:tr h="6223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914400" algn="l"/>
                        </a:tabLst>
                        <a:defRPr sz="28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419100">
                        <a:spcBef>
                          <a:spcPts val="700"/>
                        </a:spcBef>
                        <a:tabLst>
                          <a:tab pos="914400" algn="l"/>
                        </a:tabLst>
                        <a:defRPr sz="24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876300">
                        <a:spcBef>
                          <a:spcPts val="600"/>
                        </a:spcBef>
                        <a:tabLst>
                          <a:tab pos="914400" algn="l"/>
                        </a:tabLst>
                        <a:defRPr sz="20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333500">
                        <a:spcBef>
                          <a:spcPts val="500"/>
                        </a:spcBef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1790700">
                        <a:spcBef>
                          <a:spcPts val="500"/>
                        </a:spcBef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2479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7051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1623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6195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Апрель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2012</a:t>
                      </a:r>
                      <a:r>
                        <a:rPr kumimoji="0" lang="ru-RU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г. – </a:t>
                      </a:r>
                      <a:r>
                        <a:rPr kumimoji="0" lang="ru-RU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Май 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201</a:t>
                      </a:r>
                      <a:r>
                        <a:rPr kumimoji="0" lang="ru-RU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3 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г.</a:t>
                      </a:r>
                      <a:endParaRPr kumimoji="0" lang="en-US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ヒラギノ角ゴ ProN W3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914400" algn="l"/>
                        </a:tabLst>
                        <a:defRPr sz="28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419100">
                        <a:spcBef>
                          <a:spcPts val="700"/>
                        </a:spcBef>
                        <a:tabLst>
                          <a:tab pos="914400" algn="l"/>
                        </a:tabLst>
                        <a:defRPr sz="24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876300">
                        <a:spcBef>
                          <a:spcPts val="600"/>
                        </a:spcBef>
                        <a:tabLst>
                          <a:tab pos="914400" algn="l"/>
                        </a:tabLst>
                        <a:defRPr sz="20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333500">
                        <a:spcBef>
                          <a:spcPts val="500"/>
                        </a:spcBef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1790700">
                        <a:spcBef>
                          <a:spcPts val="500"/>
                        </a:spcBef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2479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7051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1623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6195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Организация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постоянного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взаимодействия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с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союзниками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и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работа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по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расширению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Коалиции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правообладателей</a:t>
                      </a:r>
                      <a:endParaRPr kumimoji="0" lang="en-US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ヒラギノ角ゴ ProN W3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</a:txBody>
                  <a:tcPr marL="63500" marR="63500" marT="63500" marB="63500" horzOverflow="overflow"/>
                </a:tc>
              </a:tr>
            </a:tbl>
          </a:graphicData>
        </a:graphic>
      </p:graphicFrame>
      <p:sp>
        <p:nvSpPr>
          <p:cNvPr id="17" name="Стрелка вправо 16"/>
          <p:cNvSpPr/>
          <p:nvPr/>
        </p:nvSpPr>
        <p:spPr>
          <a:xfrm rot="5400000">
            <a:off x="2087724" y="4788290"/>
            <a:ext cx="504056" cy="504056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672388" y="5589240"/>
            <a:ext cx="504056" cy="504056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5277192" y="5423564"/>
            <a:ext cx="1671072" cy="41770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Постоянные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endParaRPr lang="ru-RU" altLang="ru-RU" dirty="0" smtClean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  <a:p>
            <a:pPr algn="ctr"/>
            <a:r>
              <a:rPr lang="en-US" altLang="ru-RU" dirty="0" err="1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консультации</a:t>
            </a:r>
            <a:endParaRPr lang="en-US" altLang="ru-RU" dirty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</p:txBody>
      </p:sp>
      <p:sp>
        <p:nvSpPr>
          <p:cNvPr id="20" name="Rectangle 22"/>
          <p:cNvSpPr>
            <a:spLocks/>
          </p:cNvSpPr>
          <p:nvPr/>
        </p:nvSpPr>
        <p:spPr bwMode="auto">
          <a:xfrm>
            <a:off x="7129418" y="5423564"/>
            <a:ext cx="1807562" cy="41770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Выработка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общей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позиции</a:t>
            </a:r>
            <a:endParaRPr lang="en-US" altLang="ru-RU" dirty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</p:txBody>
      </p:sp>
      <p:sp>
        <p:nvSpPr>
          <p:cNvPr id="21" name="Rectangle 23"/>
          <p:cNvSpPr>
            <a:spLocks/>
          </p:cNvSpPr>
          <p:nvPr/>
        </p:nvSpPr>
        <p:spPr bwMode="auto">
          <a:xfrm>
            <a:off x="7129418" y="6025616"/>
            <a:ext cx="1807562" cy="547896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Отстаивание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единых</a:t>
            </a:r>
            <a:endParaRPr lang="ru-RU" altLang="ru-RU" dirty="0" smtClean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  <a:p>
            <a:pPr algn="ctr"/>
            <a:r>
              <a:rPr lang="en-US" altLang="ru-RU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подходов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в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госорганах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и в СМИ</a:t>
            </a:r>
          </a:p>
        </p:txBody>
      </p:sp>
      <p:sp>
        <p:nvSpPr>
          <p:cNvPr id="22" name="Rectangle 24"/>
          <p:cNvSpPr>
            <a:spLocks/>
          </p:cNvSpPr>
          <p:nvPr/>
        </p:nvSpPr>
        <p:spPr bwMode="auto">
          <a:xfrm>
            <a:off x="5309351" y="6025616"/>
            <a:ext cx="1638913" cy="547896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Организация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совместных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мероприятий</a:t>
            </a:r>
            <a:endParaRPr lang="en-US" altLang="ru-RU" dirty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4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ВРЕМЕННАЯ СХЕМА ПРОХОЖДЕНИЯ ПРОЕКТА (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181318"/>
              </p:ext>
            </p:extLst>
          </p:nvPr>
        </p:nvGraphicFramePr>
        <p:xfrm>
          <a:off x="179513" y="692696"/>
          <a:ext cx="4392488" cy="15900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01797"/>
                <a:gridCol w="3590691"/>
              </a:tblGrid>
              <a:tr h="12065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914400" algn="l"/>
                        </a:tabLst>
                        <a:defRPr sz="28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419100">
                        <a:spcBef>
                          <a:spcPts val="700"/>
                        </a:spcBef>
                        <a:tabLst>
                          <a:tab pos="914400" algn="l"/>
                        </a:tabLst>
                        <a:defRPr sz="24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876300">
                        <a:spcBef>
                          <a:spcPts val="600"/>
                        </a:spcBef>
                        <a:tabLst>
                          <a:tab pos="914400" algn="l"/>
                        </a:tabLst>
                        <a:defRPr sz="20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333500">
                        <a:spcBef>
                          <a:spcPts val="500"/>
                        </a:spcBef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1790700">
                        <a:spcBef>
                          <a:spcPts val="500"/>
                        </a:spcBef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2479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7051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1623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6195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А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прель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2012г. –</a:t>
                      </a:r>
                      <a:r>
                        <a:rPr kumimoji="0" lang="ru-RU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декабрь 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2012г.</a:t>
                      </a:r>
                      <a:endParaRPr kumimoji="0" lang="en-US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ヒラギノ角ゴ ProN W3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</a:txBody>
                  <a:tcPr marL="63500" marR="63500" marT="63500" marB="6350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914400" algn="l"/>
                          <a:tab pos="914400" algn="l"/>
                        </a:tabLst>
                        <a:defRPr sz="28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419100">
                        <a:spcBef>
                          <a:spcPts val="700"/>
                        </a:spcBef>
                        <a:tabLst>
                          <a:tab pos="914400" algn="l"/>
                          <a:tab pos="914400" algn="l"/>
                        </a:tabLst>
                        <a:defRPr sz="24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876300">
                        <a:spcBef>
                          <a:spcPts val="600"/>
                        </a:spcBef>
                        <a:tabLst>
                          <a:tab pos="914400" algn="l"/>
                          <a:tab pos="914400" algn="l"/>
                        </a:tabLst>
                        <a:defRPr sz="20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333500">
                        <a:spcBef>
                          <a:spcPts val="500"/>
                        </a:spcBef>
                        <a:tabLst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1790700">
                        <a:spcBef>
                          <a:spcPts val="500"/>
                        </a:spcBef>
                        <a:tabLst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2479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7051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1623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6195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Работа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над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президентским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законопроектом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по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внесению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изменений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в IV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Часть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ГК РФ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Участие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и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организация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публичных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мероприятий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(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Санкт-петербургский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международный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экономический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форум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,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Сочинский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экономический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форум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,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Форум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«Антиконтрафакт»,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конференции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Google, РАЭК,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мероприятия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Координационного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совета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по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ИС)</a:t>
                      </a:r>
                      <a:endParaRPr kumimoji="0" lang="en-US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ヒラギノ角ゴ ProN W3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</a:txBody>
                  <a:tcPr marL="63500" marR="63500" marT="63500" marB="63500" anchor="ctr" horzOverflow="overflow"/>
                </a:tc>
              </a:tr>
            </a:tbl>
          </a:graphicData>
        </a:graphic>
      </p:graphicFrame>
      <p:sp>
        <p:nvSpPr>
          <p:cNvPr id="7" name="Rectangle 22"/>
          <p:cNvSpPr>
            <a:spLocks/>
          </p:cNvSpPr>
          <p:nvPr/>
        </p:nvSpPr>
        <p:spPr bwMode="auto">
          <a:xfrm>
            <a:off x="5350328" y="692696"/>
            <a:ext cx="3603352" cy="1152128"/>
          </a:xfrm>
          <a:prstGeom prst="rect">
            <a:avLst/>
          </a:prstGeom>
          <a:noFill/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Включение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представителей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правообладателей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в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состав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экспертной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Рабочей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группы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endParaRPr lang="ru-RU" altLang="ru-RU" b="1" dirty="0" smtClean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  <a:p>
            <a:pPr algn="ctr"/>
            <a:r>
              <a:rPr lang="en-US" altLang="ru-RU" b="1" dirty="0" err="1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по</a:t>
            </a:r>
            <a:r>
              <a:rPr lang="en-US" altLang="ru-RU" b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внесению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изменений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в IV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Часть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ГК и </a:t>
            </a:r>
            <a:endParaRPr lang="ru-RU" altLang="ru-RU" b="1" dirty="0" smtClean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  <a:p>
            <a:pPr algn="ctr"/>
            <a:r>
              <a:rPr lang="en-US" altLang="ru-RU" b="1" dirty="0" err="1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разработка</a:t>
            </a:r>
            <a:r>
              <a:rPr lang="en-US" altLang="ru-RU" b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согласованной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редакции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endParaRPr lang="ru-RU" altLang="ru-RU" b="1" dirty="0" smtClean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  <a:p>
            <a:pPr algn="ctr"/>
            <a:r>
              <a:rPr lang="en-US" altLang="ru-RU" b="1" dirty="0" err="1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статьи</a:t>
            </a:r>
            <a:r>
              <a:rPr lang="en-US" altLang="ru-RU" b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1253.1 ГК </a:t>
            </a:r>
            <a:r>
              <a:rPr lang="en-US" altLang="ru-RU" b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РФ</a:t>
            </a:r>
            <a:r>
              <a:rPr lang="ru-RU" altLang="ru-RU" b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</a:p>
          <a:p>
            <a:pPr algn="ctr"/>
            <a:r>
              <a:rPr lang="ru-RU" altLang="ru-RU" b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(«ядро» антипиратского закона)</a:t>
            </a:r>
            <a:endParaRPr lang="en-US" altLang="ru-RU" b="1" dirty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716016" y="1052736"/>
            <a:ext cx="504056" cy="504056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41215"/>
              </p:ext>
            </p:extLst>
          </p:nvPr>
        </p:nvGraphicFramePr>
        <p:xfrm>
          <a:off x="179512" y="2469582"/>
          <a:ext cx="4392488" cy="17576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02052"/>
                <a:gridCol w="3590436"/>
              </a:tblGrid>
              <a:tr h="1296144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914400" algn="l"/>
                        </a:tabLst>
                        <a:defRPr sz="28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419100">
                        <a:spcBef>
                          <a:spcPts val="700"/>
                        </a:spcBef>
                        <a:tabLst>
                          <a:tab pos="914400" algn="l"/>
                        </a:tabLst>
                        <a:defRPr sz="24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876300">
                        <a:spcBef>
                          <a:spcPts val="600"/>
                        </a:spcBef>
                        <a:tabLst>
                          <a:tab pos="914400" algn="l"/>
                        </a:tabLst>
                        <a:defRPr sz="20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333500">
                        <a:spcBef>
                          <a:spcPts val="500"/>
                        </a:spcBef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1790700">
                        <a:spcBef>
                          <a:spcPts val="500"/>
                        </a:spcBef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2479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7051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1623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6195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Я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нварь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2013г. -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май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2013г.</a:t>
                      </a:r>
                      <a:endParaRPr kumimoji="0" lang="en-US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ヒラギノ角ゴ ProN W3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</a:txBody>
                  <a:tcPr marL="63500" marR="63500" marT="63500" marB="6350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 sz="28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419100">
                        <a:spcBef>
                          <a:spcPts val="700"/>
                        </a:spcBef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 sz="24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876300">
                        <a:spcBef>
                          <a:spcPts val="600"/>
                        </a:spcBef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 sz="20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333500">
                        <a:spcBef>
                          <a:spcPts val="500"/>
                        </a:spcBef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1790700">
                        <a:spcBef>
                          <a:spcPts val="500"/>
                        </a:spcBef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2479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7051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1623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6195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Участие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в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Рабочей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группе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по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ИС РФ-США </a:t>
                      </a:r>
                      <a:endParaRPr kumimoji="0" lang="ru-RU" altLang="ru-RU" sz="12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10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(</a:t>
                      </a:r>
                      <a:r>
                        <a:rPr kumimoji="0" lang="en-US" altLang="ru-RU" sz="110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куратор</a:t>
                      </a:r>
                      <a:r>
                        <a:rPr kumimoji="0" lang="en-US" altLang="ru-RU" sz="110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ru-RU" altLang="ru-RU" sz="110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– </a:t>
                      </a:r>
                      <a:r>
                        <a:rPr kumimoji="0" lang="en-US" altLang="ru-RU" sz="110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Минэкономразвития</a:t>
                      </a:r>
                      <a:r>
                        <a:rPr kumimoji="0" lang="en-US" altLang="ru-RU" sz="110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РФ)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Участие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в </a:t>
                      </a:r>
                      <a:r>
                        <a:rPr kumimoji="0" lang="ru-RU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Совете по культуре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при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Председателе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ГД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Обращение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кинематографистов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к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Первому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заместителю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руководителя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Администрации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Президента</a:t>
                      </a:r>
                      <a:endParaRPr kumimoji="0" lang="ru-RU" altLang="ru-RU" sz="12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Встреча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с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Министром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культуры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РФ</a:t>
                      </a:r>
                      <a:endParaRPr kumimoji="0" lang="ru-RU" altLang="ru-RU" sz="12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Подготовка</a:t>
                      </a:r>
                      <a:r>
                        <a:rPr kumimoji="0" lang="en-US" alt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ко</a:t>
                      </a:r>
                      <a:r>
                        <a:rPr kumimoji="0" lang="en-US" alt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встрече</a:t>
                      </a:r>
                      <a:r>
                        <a:rPr kumimoji="0" lang="en-US" alt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Президента</a:t>
                      </a:r>
                      <a:r>
                        <a:rPr kumimoji="0" lang="en-US" alt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РФ с </a:t>
                      </a:r>
                      <a:r>
                        <a:rPr kumimoji="0" lang="en-US" alt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российскими</a:t>
                      </a:r>
                      <a:r>
                        <a:rPr kumimoji="0" lang="en-US" alt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кинематографистами</a:t>
                      </a:r>
                      <a:endParaRPr kumimoji="0" lang="en-US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ヒラギノ角ゴ ProN W3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</a:txBody>
                  <a:tcPr marL="63500" marR="63500" marT="63500" marB="63500" anchor="ctr" horzOverflow="overflow"/>
                </a:tc>
              </a:tr>
            </a:tbl>
          </a:graphicData>
        </a:graphic>
      </p:graphicFrame>
      <p:sp>
        <p:nvSpPr>
          <p:cNvPr id="10" name="Rectangle 3"/>
          <p:cNvSpPr>
            <a:spLocks/>
          </p:cNvSpPr>
          <p:nvPr/>
        </p:nvSpPr>
        <p:spPr bwMode="auto">
          <a:xfrm>
            <a:off x="5350328" y="2012860"/>
            <a:ext cx="3603352" cy="990972"/>
          </a:xfrm>
          <a:prstGeom prst="rect">
            <a:avLst/>
          </a:prstGeom>
          <a:noFill/>
          <a:ln w="28575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Политическое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решение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о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поддержке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позиции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правообладателей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в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вопросе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защиты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интеллектуальной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собственности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в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Интернете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(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принято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на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встрече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ПРЕЗИДЕНТА РФ с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кинематографистами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24.05.2013)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4692572" y="2488328"/>
            <a:ext cx="504056" cy="504056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144335"/>
              </p:ext>
            </p:extLst>
          </p:nvPr>
        </p:nvGraphicFramePr>
        <p:xfrm>
          <a:off x="5310752" y="3717031"/>
          <a:ext cx="3603352" cy="1800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49785"/>
                <a:gridCol w="2953567"/>
              </a:tblGrid>
              <a:tr h="18002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914400" algn="l"/>
                        </a:tabLst>
                        <a:defRPr sz="28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419100">
                        <a:spcBef>
                          <a:spcPts val="700"/>
                        </a:spcBef>
                        <a:tabLst>
                          <a:tab pos="914400" algn="l"/>
                        </a:tabLst>
                        <a:defRPr sz="24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876300">
                        <a:spcBef>
                          <a:spcPts val="600"/>
                        </a:spcBef>
                        <a:tabLst>
                          <a:tab pos="914400" algn="l"/>
                        </a:tabLst>
                        <a:defRPr sz="20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333500">
                        <a:spcBef>
                          <a:spcPts val="500"/>
                        </a:spcBef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1790700">
                        <a:spcBef>
                          <a:spcPts val="500"/>
                        </a:spcBef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2479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7051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1623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6195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И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юнь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2013г. -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июль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endParaRPr kumimoji="0" lang="ru-RU" altLang="ru-RU" sz="12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2013г.</a:t>
                      </a:r>
                      <a:endParaRPr kumimoji="0" lang="en-US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ヒラギノ角ゴ ProN W3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 sz="28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419100">
                        <a:spcBef>
                          <a:spcPts val="700"/>
                        </a:spcBef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 sz="24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876300">
                        <a:spcBef>
                          <a:spcPts val="600"/>
                        </a:spcBef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 sz="20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333500">
                        <a:spcBef>
                          <a:spcPts val="500"/>
                        </a:spcBef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1790700">
                        <a:spcBef>
                          <a:spcPts val="500"/>
                        </a:spcBef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2479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7051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1623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6195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Работа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над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законопроектом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«О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внесении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изменений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в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отдельные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законодательные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акты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» («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антипиратский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»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закон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ru-RU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№ 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187-ФЗ) в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ходе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его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рассмотрении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в ГД и СФ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внесение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поправок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депутатами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ГД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координация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позиции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с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Мин</a:t>
                      </a:r>
                      <a:r>
                        <a:rPr kumimoji="0" lang="ru-RU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истерством</a:t>
                      </a:r>
                      <a:r>
                        <a:rPr kumimoji="0" lang="ru-RU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культуры</a:t>
                      </a:r>
                      <a:endParaRPr kumimoji="0" lang="ru-RU" altLang="ru-RU" sz="12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координация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позиции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правообладателей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относительно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ключевых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положений</a:t>
                      </a:r>
                      <a:endParaRPr kumimoji="0" lang="en-US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ヒラギノ角ゴ ProN W3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</a:txBody>
                  <a:tcPr marL="63500" marR="63500" marT="63500" marB="63500" horzOverflow="overflow"/>
                </a:tc>
              </a:tr>
            </a:tbl>
          </a:graphicData>
        </a:graphic>
      </p:graphicFrame>
      <p:sp>
        <p:nvSpPr>
          <p:cNvPr id="13" name="Стрелка вправо 12"/>
          <p:cNvSpPr/>
          <p:nvPr/>
        </p:nvSpPr>
        <p:spPr>
          <a:xfrm rot="10800000">
            <a:off x="4708008" y="4450808"/>
            <a:ext cx="504056" cy="504056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821520"/>
              </p:ext>
            </p:extLst>
          </p:nvPr>
        </p:nvGraphicFramePr>
        <p:xfrm>
          <a:off x="189816" y="5813792"/>
          <a:ext cx="4382184" cy="8585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99681"/>
                <a:gridCol w="3582503"/>
              </a:tblGrid>
              <a:tr h="576064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914400" algn="l"/>
                        </a:tabLst>
                        <a:defRPr sz="28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419100">
                        <a:spcBef>
                          <a:spcPts val="700"/>
                        </a:spcBef>
                        <a:tabLst>
                          <a:tab pos="914400" algn="l"/>
                        </a:tabLst>
                        <a:defRPr sz="24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876300">
                        <a:spcBef>
                          <a:spcPts val="600"/>
                        </a:spcBef>
                        <a:tabLst>
                          <a:tab pos="914400" algn="l"/>
                        </a:tabLst>
                        <a:defRPr sz="20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333500">
                        <a:spcBef>
                          <a:spcPts val="500"/>
                        </a:spcBef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1790700">
                        <a:spcBef>
                          <a:spcPts val="500"/>
                        </a:spcBef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2479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7051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1623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6195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ru-RU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И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юль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2013г.</a:t>
                      </a:r>
                      <a:endParaRPr kumimoji="0" lang="en-US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ヒラギノ角ゴ ProN W3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914400" algn="l"/>
                          <a:tab pos="914400" algn="l"/>
                        </a:tabLst>
                        <a:defRPr sz="28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419100">
                        <a:spcBef>
                          <a:spcPts val="700"/>
                        </a:spcBef>
                        <a:tabLst>
                          <a:tab pos="914400" algn="l"/>
                          <a:tab pos="914400" algn="l"/>
                        </a:tabLst>
                        <a:defRPr sz="24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876300">
                        <a:spcBef>
                          <a:spcPts val="600"/>
                        </a:spcBef>
                        <a:tabLst>
                          <a:tab pos="914400" algn="l"/>
                          <a:tab pos="914400" algn="l"/>
                        </a:tabLst>
                        <a:defRPr sz="2000"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333500">
                        <a:spcBef>
                          <a:spcPts val="500"/>
                        </a:spcBef>
                        <a:tabLst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1790700">
                        <a:spcBef>
                          <a:spcPts val="500"/>
                        </a:spcBef>
                        <a:tabLst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2479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7051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1623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619500" algn="ctr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tabLst>
                          <a:tab pos="914400" algn="l"/>
                          <a:tab pos="914400" algn="l"/>
                        </a:tabLst>
                        <a:defRPr>
                          <a:solidFill>
                            <a:srgbClr val="878787"/>
                          </a:solidFill>
                          <a:latin typeface="Lucida Grande" charset="0"/>
                          <a:ea typeface="ヒラギノ角ゴ ProN W3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Консультации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с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Роскомнадзором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относительно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подготовки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ко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вступлению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в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силу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 «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антипиратского</a:t>
                      </a:r>
                      <a:r>
                        <a:rPr kumimoji="0" lang="en-US" alt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» </a:t>
                      </a:r>
                      <a:r>
                        <a:rPr kumimoji="0" lang="en-US" altLang="ru-RU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Lucida Grande" charset="0"/>
                        </a:rPr>
                        <a:t>закона</a:t>
                      </a:r>
                      <a:endParaRPr kumimoji="0" lang="ru-RU" altLang="ru-RU" sz="12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14400" algn="l"/>
                          <a:tab pos="914400" algn="l"/>
                        </a:tabLst>
                        <a:defRPr/>
                      </a:pPr>
                      <a:r>
                        <a:rPr kumimoji="0" lang="en-US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ヒラギノ角ゴ ProN W3" charset="0"/>
                          <a:cs typeface="Times New Roman" panose="02020603050405020304" pitchFamily="18" charset="0"/>
                          <a:sym typeface="Lucida Grande" charset="0"/>
                        </a:rPr>
                        <a:t>Участие</a:t>
                      </a: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ヒラギノ角ゴ ProN W3" charset="0"/>
                          <a:cs typeface="Times New Roman" panose="02020603050405020304" pitchFamily="18" charset="0"/>
                          <a:sym typeface="Lucida Grande" charset="0"/>
                        </a:rPr>
                        <a:t> в </a:t>
                      </a:r>
                      <a:r>
                        <a:rPr kumimoji="0" lang="en-US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ヒラギノ角ゴ ProN W3" charset="0"/>
                          <a:cs typeface="Times New Roman" panose="02020603050405020304" pitchFamily="18" charset="0"/>
                          <a:sym typeface="Lucida Grande" charset="0"/>
                        </a:rPr>
                        <a:t>публичном</a:t>
                      </a: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ヒラギノ角ゴ ProN W3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ヒラギノ角ゴ ProN W3" charset="0"/>
                          <a:cs typeface="Times New Roman" panose="02020603050405020304" pitchFamily="18" charset="0"/>
                          <a:sym typeface="Lucida Grande" charset="0"/>
                        </a:rPr>
                        <a:t>освещении</a:t>
                      </a: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ヒラギノ角ゴ ProN W3" charset="0"/>
                          <a:cs typeface="Times New Roman" panose="02020603050405020304" pitchFamily="18" charset="0"/>
                          <a:sym typeface="Lucida Grande" charset="0"/>
                        </a:rPr>
                        <a:t> </a:t>
                      </a:r>
                      <a:r>
                        <a:rPr kumimoji="0" lang="en-US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ヒラギノ角ゴ ProN W3" charset="0"/>
                          <a:cs typeface="Times New Roman" panose="02020603050405020304" pitchFamily="18" charset="0"/>
                          <a:sym typeface="Lucida Grande" charset="0"/>
                        </a:rPr>
                        <a:t>закон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ヒラギノ角ゴ ProN W3" charset="0"/>
                          <a:cs typeface="Times New Roman" panose="02020603050405020304" pitchFamily="18" charset="0"/>
                          <a:sym typeface="Lucida Grande" charset="0"/>
                        </a:rPr>
                        <a:t>а в СМИ</a:t>
                      </a:r>
                      <a:endParaRPr kumimoji="0" lang="en-US" altLang="ru-RU" sz="12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Lucida Grande" charset="0"/>
                      </a:endParaRPr>
                    </a:p>
                  </a:txBody>
                  <a:tcPr marL="63500" marR="63500" marT="63500" marB="63500" horzOverflow="overflow"/>
                </a:tc>
              </a:tr>
            </a:tbl>
          </a:graphicData>
        </a:graphic>
      </p:graphicFrame>
      <p:sp>
        <p:nvSpPr>
          <p:cNvPr id="18" name="Rectangle 3"/>
          <p:cNvSpPr>
            <a:spLocks/>
          </p:cNvSpPr>
          <p:nvPr/>
        </p:nvSpPr>
        <p:spPr bwMode="auto">
          <a:xfrm>
            <a:off x="5314856" y="5638936"/>
            <a:ext cx="3577624" cy="1102432"/>
          </a:xfrm>
          <a:prstGeom prst="rect">
            <a:avLst/>
          </a:prstGeom>
          <a:noFill/>
          <a:ln w="1905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marL="92075" algn="ctr"/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Подписание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Коммюнике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о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согласованных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действиях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правообладателей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,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операторов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связи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и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представителей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интернет-отрасли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при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реализации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законодательства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о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защите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интеллектуальных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прав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в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информационно-телекоммуникационных</a:t>
            </a:r>
            <a:r>
              <a:rPr lang="en-US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сетях</a:t>
            </a:r>
            <a:r>
              <a:rPr lang="en-US" altLang="ru-RU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(</a:t>
            </a:r>
            <a:r>
              <a:rPr lang="en-US" altLang="ru-RU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25.07.2013</a:t>
            </a:r>
            <a:r>
              <a:rPr lang="ru-RU" altLang="ru-RU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)</a:t>
            </a: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6835576" y="3125540"/>
            <a:ext cx="504056" cy="504056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3"/>
          <p:cNvSpPr>
            <a:spLocks/>
          </p:cNvSpPr>
          <p:nvPr/>
        </p:nvSpPr>
        <p:spPr bwMode="auto">
          <a:xfrm>
            <a:off x="179512" y="4459378"/>
            <a:ext cx="4392488" cy="1057853"/>
          </a:xfrm>
          <a:prstGeom prst="rect">
            <a:avLst/>
          </a:prstGeom>
          <a:noFill/>
          <a:ln w="28575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ru-RU" altLang="ru-RU" b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Принятие и вступление </a:t>
            </a:r>
            <a:r>
              <a:rPr lang="ru-RU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в силу </a:t>
            </a:r>
            <a:r>
              <a:rPr lang="ru-RU" altLang="ru-RU" b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Федерального закона </a:t>
            </a:r>
            <a:r>
              <a:rPr lang="ru-RU" altLang="ru-RU" b="1" dirty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от 2 июля 2013 года № 187-ФЗ «О внесении изменений в законодательные акты Российской Федерации по вопросам защиты интеллектуальных прав в информационно-телекоммуникационных сетях» </a:t>
            </a:r>
            <a:endParaRPr lang="en-US" altLang="ru-RU" b="1" dirty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4716016" y="5877272"/>
            <a:ext cx="504056" cy="504056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3095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889</Words>
  <Application>Microsoft Office PowerPoint</Application>
  <PresentationFormat>Экран (4:3)</PresentationFormat>
  <Paragraphs>157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Lucida Grande</vt:lpstr>
      <vt:lpstr>Times New Roman</vt:lpstr>
      <vt:lpstr>Wingdings</vt:lpstr>
      <vt:lpstr>ヒラギノ角ゴ ProN W3</vt:lpstr>
      <vt:lpstr>Тема Office</vt:lpstr>
      <vt:lpstr>Кейс № 6: антипиратская кампания</vt:lpstr>
      <vt:lpstr>СИТУАЦИЯ</vt:lpstr>
      <vt:lpstr>КАРТА СТЕЙКХОЛДЕРОВ ПРОЕКТА</vt:lpstr>
      <vt:lpstr>ВРЕМЕННАЯ СХЕМА ПРОХОЖДЕНИЯ ПРОЕКТА (I)</vt:lpstr>
      <vt:lpstr>ВРЕМЕННАЯ СХЕМА ПРОХОЖДЕНИЯ ПРОЕКТА (II)</vt:lpstr>
    </vt:vector>
  </TitlesOfParts>
  <Company>rumuantsevconsulting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Кейс № 6: антипиратская кампания</dc:title>
  <dc:creator>Ольга</dc:creator>
  <cp:lastModifiedBy>podoplelova</cp:lastModifiedBy>
  <cp:revision>31</cp:revision>
  <dcterms:created xsi:type="dcterms:W3CDTF">2014-07-31T06:48:28Z</dcterms:created>
  <dcterms:modified xsi:type="dcterms:W3CDTF">2014-12-02T11:22:25Z</dcterms:modified>
</cp:coreProperties>
</file>